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1" r:id="rId6"/>
    <p:sldId id="276" r:id="rId7"/>
    <p:sldId id="273" r:id="rId8"/>
    <p:sldId id="274" r:id="rId9"/>
    <p:sldId id="278" r:id="rId10"/>
    <p:sldId id="306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277" r:id="rId39"/>
    <p:sldId id="307" r:id="rId40"/>
    <p:sldId id="310" r:id="rId41"/>
    <p:sldId id="272" r:id="rId42"/>
    <p:sldId id="308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zMaHsU859elbM/CsHGplQYaqD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529" autoAdjust="0"/>
  </p:normalViewPr>
  <p:slideViewPr>
    <p:cSldViewPr snapToGrid="0">
      <p:cViewPr varScale="1">
        <p:scale>
          <a:sx n="86" d="100"/>
          <a:sy n="86" d="100"/>
        </p:scale>
        <p:origin x="1518" y="8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아참</a:t>
            </a:r>
            <a:r>
              <a:rPr lang="en-US" altLang="ko-KR" dirty="0"/>
              <a:t>, </a:t>
            </a:r>
            <a:r>
              <a:rPr lang="ko-KR" altLang="en-US" dirty="0"/>
              <a:t>등장인물들은 현실과 무관하다는 것을 먼저 이야기 드립니다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본격적으로 이제 히스토리를 조작해보겠습니다</a:t>
            </a:r>
            <a:r>
              <a:rPr lang="en-US" altLang="ko-KR" dirty="0"/>
              <a:t>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청하와</a:t>
            </a:r>
            <a:r>
              <a:rPr lang="ko-KR" altLang="en-US" dirty="0"/>
              <a:t> 영우가 술을 먹은 내용을 기록합니다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314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누군가가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ko-KR" altLang="en-US" dirty="0" err="1"/>
              <a:t>청하와</a:t>
            </a:r>
            <a:r>
              <a:rPr lang="ko-KR" altLang="en-US" dirty="0"/>
              <a:t> 영우가 술을 </a:t>
            </a:r>
            <a:r>
              <a:rPr lang="en-US" altLang="ko-KR" dirty="0"/>
              <a:t>5</a:t>
            </a:r>
            <a:r>
              <a:rPr lang="ko-KR" altLang="en-US" dirty="0"/>
              <a:t>병을 </a:t>
            </a:r>
            <a:r>
              <a:rPr lang="ko-KR" altLang="en-US" dirty="0" err="1"/>
              <a:t>먹은걸</a:t>
            </a:r>
            <a:r>
              <a:rPr lang="ko-KR" altLang="en-US" dirty="0"/>
              <a:t> 기록했습니다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7461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이사실을 </a:t>
            </a:r>
            <a:r>
              <a:rPr lang="ko-KR" altLang="en-US" dirty="0" err="1"/>
              <a:t>모른채</a:t>
            </a:r>
            <a:r>
              <a:rPr lang="ko-KR" altLang="en-US" dirty="0"/>
              <a:t> 저는 작업중인 프로젝트에서 </a:t>
            </a:r>
            <a:r>
              <a:rPr lang="en-US" altLang="ko-KR" dirty="0"/>
              <a:t>3</a:t>
            </a:r>
            <a:r>
              <a:rPr lang="ko-KR" altLang="en-US" dirty="0"/>
              <a:t>병을 </a:t>
            </a:r>
            <a:r>
              <a:rPr lang="ko-KR" altLang="en-US" dirty="0" err="1"/>
              <a:t>마신걸</a:t>
            </a:r>
            <a:r>
              <a:rPr lang="ko-KR" altLang="en-US" dirty="0"/>
              <a:t> 기록했습니다</a:t>
            </a:r>
            <a:r>
              <a:rPr lang="en-US" altLang="ko-KR" dirty="0"/>
              <a:t>.</a:t>
            </a:r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479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en-US" altLang="ko-KR" dirty="0"/>
              <a:t>PR</a:t>
            </a:r>
            <a:r>
              <a:rPr lang="ko-KR" altLang="en-US" dirty="0"/>
              <a:t>을 날리면</a:t>
            </a:r>
            <a:r>
              <a:rPr lang="en-US" altLang="ko-KR" dirty="0"/>
              <a:t>.. </a:t>
            </a:r>
            <a:r>
              <a:rPr lang="ko-KR" altLang="en-US" dirty="0"/>
              <a:t>충돌을 해결하라는 메세지가 우리를 기다리고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저는 여기서 </a:t>
            </a:r>
            <a:r>
              <a:rPr lang="en-US" altLang="ko-KR" dirty="0"/>
              <a:t>rebase</a:t>
            </a:r>
            <a:r>
              <a:rPr lang="ko-KR" altLang="en-US" dirty="0"/>
              <a:t>로 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conflicts</a:t>
            </a:r>
            <a:r>
              <a:rPr lang="ko-KR" altLang="en-US" dirty="0"/>
              <a:t> 를 해결하도록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504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해결하기 위해서는 부모의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를 알아야합니다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청하와</a:t>
            </a:r>
            <a:r>
              <a:rPr lang="ko-KR" altLang="en-US" dirty="0"/>
              <a:t> 영우가 술을 </a:t>
            </a:r>
            <a:r>
              <a:rPr lang="en-US" altLang="ko-KR" dirty="0"/>
              <a:t>3</a:t>
            </a:r>
            <a:r>
              <a:rPr lang="ko-KR" altLang="en-US" dirty="0"/>
              <a:t>병 </a:t>
            </a:r>
            <a:r>
              <a:rPr lang="ko-KR" altLang="en-US" dirty="0" err="1"/>
              <a:t>마신것을</a:t>
            </a:r>
            <a:r>
              <a:rPr lang="ko-KR" altLang="en-US" dirty="0"/>
              <a:t> 기록했을 당시 부모의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Hash </a:t>
            </a:r>
            <a:r>
              <a:rPr lang="ko-KR" altLang="en-US" dirty="0"/>
              <a:t>값은 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e149769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9321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지금은 마스터에서는 이미 소주 다섯병을 </a:t>
            </a:r>
            <a:r>
              <a:rPr lang="ko-KR" altLang="en-US" dirty="0" err="1"/>
              <a:t>먹은것으로</a:t>
            </a:r>
            <a:r>
              <a:rPr lang="ko-KR" altLang="en-US" dirty="0"/>
              <a:t> 기록 되어있어 </a:t>
            </a:r>
            <a:r>
              <a:rPr lang="en-US" altLang="ko-KR" dirty="0"/>
              <a:t>`e0b89f5` Hash</a:t>
            </a:r>
            <a:r>
              <a:rPr lang="ko-KR" altLang="en-US" dirty="0"/>
              <a:t>값이 이미 변경되어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513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우리는</a:t>
            </a:r>
            <a:r>
              <a:rPr lang="en-US" altLang="ko-KR" dirty="0"/>
              <a:t> history/soju-three-bottles</a:t>
            </a:r>
            <a:r>
              <a:rPr lang="ko-KR" altLang="en-US" dirty="0"/>
              <a:t>에 </a:t>
            </a:r>
            <a:r>
              <a:rPr lang="en-US" altLang="ko-KR" dirty="0"/>
              <a:t>base</a:t>
            </a:r>
            <a:r>
              <a:rPr lang="ko-KR" altLang="en-US" dirty="0"/>
              <a:t>를 </a:t>
            </a:r>
            <a:r>
              <a:rPr lang="en-US" altLang="ko-KR" dirty="0"/>
              <a:t>e0b89f5</a:t>
            </a:r>
            <a:r>
              <a:rPr lang="ko-KR" altLang="en-US" dirty="0"/>
              <a:t>로 변경해보도록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5467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다시</a:t>
            </a:r>
            <a:r>
              <a:rPr lang="en-US" altLang="ko-KR" dirty="0"/>
              <a:t>,</a:t>
            </a:r>
            <a:r>
              <a:rPr lang="ko-KR" altLang="en-US" dirty="0"/>
              <a:t> 작업으로 돌아와 </a:t>
            </a:r>
            <a:r>
              <a:rPr lang="en-US" altLang="ko-KR" dirty="0"/>
              <a:t>master</a:t>
            </a:r>
            <a:r>
              <a:rPr lang="ko-KR" altLang="en-US" dirty="0"/>
              <a:t>의 상황을 최신으로 반영해줍니다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최대한 늘 최신으로 </a:t>
            </a:r>
            <a:r>
              <a:rPr lang="ko-KR" altLang="en-US" dirty="0" err="1"/>
              <a:t>작업해두는것이</a:t>
            </a:r>
            <a:r>
              <a:rPr lang="ko-KR" altLang="en-US" dirty="0"/>
              <a:t> 좋습니다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4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</a:t>
            </a:r>
            <a:r>
              <a:rPr lang="en-US" altLang="ko-KR" dirty="0"/>
              <a:t>, history/soju-three-bottles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rebase master </a:t>
            </a:r>
            <a:r>
              <a:rPr lang="ko-KR" altLang="en-US" dirty="0"/>
              <a:t>명령어를 입력합니다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내가 최신으로 받아온 로컬저장소에 베이스로 변경하겠다는 의미입니다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6795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 변경된 사항을 확인하고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51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 충돌된 파일을 수정합니다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285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리베이스를 완료 한 후에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git push --force</a:t>
            </a:r>
            <a:r>
              <a:rPr lang="ko-KR" altLang="en-US" dirty="0"/>
              <a:t> 명령어를 통하여 원격지에 반영시키면 됩니다</a:t>
            </a:r>
            <a:r>
              <a:rPr lang="en-US" altLang="ko-KR" dirty="0"/>
              <a:t>. (git</a:t>
            </a:r>
            <a:r>
              <a:rPr lang="ko-KR" altLang="en-US" dirty="0"/>
              <a:t>에 </a:t>
            </a:r>
            <a:r>
              <a:rPr lang="en-US" altLang="ko-KR" dirty="0"/>
              <a:t>base</a:t>
            </a:r>
            <a:r>
              <a:rPr lang="ko-KR" altLang="en-US" dirty="0"/>
              <a:t>를 </a:t>
            </a:r>
            <a:r>
              <a:rPr lang="ko-KR" altLang="en-US" dirty="0" err="1"/>
              <a:t>바꾼것으로</a:t>
            </a:r>
            <a:r>
              <a:rPr lang="ko-KR" altLang="en-US" dirty="0"/>
              <a:t> </a:t>
            </a:r>
            <a:r>
              <a:rPr lang="en-US" altLang="ko-KR" dirty="0"/>
              <a:t>force</a:t>
            </a:r>
            <a:r>
              <a:rPr lang="ko-KR" altLang="en-US" dirty="0"/>
              <a:t>가 필수</a:t>
            </a:r>
            <a:r>
              <a:rPr lang="en-US" altLang="ko-KR" dirty="0"/>
              <a:t>!)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2513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그러면 아래와 같이 </a:t>
            </a:r>
            <a:r>
              <a:rPr lang="en-US" altLang="ko-KR" dirty="0"/>
              <a:t>rebase</a:t>
            </a:r>
            <a:r>
              <a:rPr lang="ko-KR" altLang="en-US" dirty="0"/>
              <a:t>가 성공적으로 완료가 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5963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다시 트리를 확인한다면</a:t>
            </a:r>
            <a:r>
              <a:rPr lang="en-US" altLang="ko-KR" dirty="0"/>
              <a:t>.. </a:t>
            </a:r>
            <a:r>
              <a:rPr lang="ko-KR" altLang="en-US" dirty="0"/>
              <a:t>마음에 불편함이 생깁니다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r>
              <a:rPr lang="ko-KR" altLang="en-US" dirty="0"/>
              <a:t>병을 마시고</a:t>
            </a:r>
            <a:r>
              <a:rPr lang="en-US" altLang="ko-KR" dirty="0"/>
              <a:t>.. 3</a:t>
            </a:r>
            <a:r>
              <a:rPr lang="ko-KR" altLang="en-US" dirty="0"/>
              <a:t>병을 마셨다</a:t>
            </a:r>
            <a:r>
              <a:rPr lang="en-US" altLang="ko-KR" dirty="0"/>
              <a:t>.. </a:t>
            </a:r>
            <a:r>
              <a:rPr lang="ko-KR" altLang="en-US" dirty="0"/>
              <a:t>뭔가 많이 불편합니다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016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불편함을 없애기 위하여 우리는 과거로 되돌아갑니다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타임머신을 </a:t>
            </a:r>
            <a:r>
              <a:rPr lang="ko-KR" altLang="en-US" dirty="0" err="1"/>
              <a:t>타는거죠</a:t>
            </a:r>
            <a:r>
              <a:rPr lang="en-US" altLang="ko-KR" dirty="0"/>
              <a:t>! </a:t>
            </a:r>
            <a:r>
              <a:rPr lang="ko-KR" altLang="en-US" dirty="0"/>
              <a:t>명령어는 돌아갈 위치로 </a:t>
            </a:r>
            <a:r>
              <a:rPr lang="en-US" altLang="ko-KR" dirty="0"/>
              <a:t>hash</a:t>
            </a:r>
            <a:r>
              <a:rPr lang="ko-KR" altLang="en-US" dirty="0"/>
              <a:t>를 입력하면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013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명령어를 입력이 완료 되면 다음과 같은 상황을 확인할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140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역사를 수정하고</a:t>
            </a:r>
            <a:r>
              <a:rPr lang="en-US" altLang="ko-KR" dirty="0"/>
              <a:t> </a:t>
            </a:r>
            <a:r>
              <a:rPr lang="ko-KR" altLang="en-US" dirty="0"/>
              <a:t>메시지를 수정하고 저장합니다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2949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확인해보면</a:t>
            </a:r>
            <a:r>
              <a:rPr lang="en-US" altLang="ko-KR" dirty="0"/>
              <a:t>.. </a:t>
            </a:r>
            <a:r>
              <a:rPr lang="ko-KR" altLang="en-US" dirty="0" err="1"/>
              <a:t>청하와</a:t>
            </a:r>
            <a:r>
              <a:rPr lang="ko-KR" altLang="en-US" dirty="0"/>
              <a:t> 영우가 소주 </a:t>
            </a:r>
            <a:r>
              <a:rPr lang="en-US" altLang="ko-KR" dirty="0"/>
              <a:t>3</a:t>
            </a:r>
            <a:r>
              <a:rPr lang="ko-KR" altLang="en-US" dirty="0"/>
              <a:t>병을 </a:t>
            </a:r>
            <a:r>
              <a:rPr lang="ko-KR" altLang="en-US" dirty="0" err="1"/>
              <a:t>마신걸</a:t>
            </a:r>
            <a:r>
              <a:rPr lang="ko-KR" altLang="en-US" dirty="0"/>
              <a:t> 먼저 기록하게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3745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 저장을 하고 다음 리베이스를 진행시킵니다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861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마찬가지로 소주를 </a:t>
            </a:r>
            <a:r>
              <a:rPr lang="en-US" altLang="ko-KR" dirty="0"/>
              <a:t>3</a:t>
            </a:r>
            <a:r>
              <a:rPr lang="ko-KR" altLang="en-US" dirty="0"/>
              <a:t>병 마신 후에 </a:t>
            </a:r>
            <a:r>
              <a:rPr lang="en-US" altLang="ko-KR" dirty="0"/>
              <a:t>5</a:t>
            </a:r>
            <a:r>
              <a:rPr lang="ko-KR" altLang="en-US" dirty="0"/>
              <a:t>병을 마셨다고 수정합니다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위와 같이 리베이스를 완료를 하고 트리를 확인해보겠습니다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24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그러면 이미지와 같이 </a:t>
            </a:r>
            <a:r>
              <a:rPr lang="ko-KR" altLang="en-US" dirty="0" err="1"/>
              <a:t>청하와</a:t>
            </a:r>
            <a:r>
              <a:rPr lang="ko-KR" altLang="en-US" dirty="0"/>
              <a:t> 영우가 술을 </a:t>
            </a:r>
            <a:r>
              <a:rPr lang="en-US" altLang="ko-KR" dirty="0"/>
              <a:t>3</a:t>
            </a:r>
            <a:r>
              <a:rPr lang="ko-KR" altLang="en-US" dirty="0"/>
              <a:t>병을 </a:t>
            </a:r>
            <a:r>
              <a:rPr lang="ko-KR" altLang="en-US" dirty="0" err="1"/>
              <a:t>마신뒤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병을 </a:t>
            </a:r>
            <a:r>
              <a:rPr lang="ko-KR" altLang="en-US" dirty="0" err="1"/>
              <a:t>마신것이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역사가 바뀌었습니다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414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그런데</a:t>
            </a:r>
            <a:r>
              <a:rPr lang="en-US" altLang="ko-KR" dirty="0"/>
              <a:t>.. </a:t>
            </a:r>
            <a:r>
              <a:rPr lang="ko-KR" altLang="en-US" dirty="0"/>
              <a:t>여기서 또 불편한점이 </a:t>
            </a:r>
            <a:r>
              <a:rPr lang="ko-KR" altLang="en-US" dirty="0" err="1"/>
              <a:t>하나있습니다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우린 리베이스 </a:t>
            </a:r>
            <a:r>
              <a:rPr lang="ko-KR" altLang="en-US" dirty="0" err="1"/>
              <a:t>커밋을</a:t>
            </a:r>
            <a:r>
              <a:rPr lang="ko-KR" altLang="en-US" dirty="0"/>
              <a:t> 지향하는데</a:t>
            </a:r>
            <a:r>
              <a:rPr lang="en-US" altLang="ko-KR" dirty="0"/>
              <a:t>.. </a:t>
            </a:r>
            <a:r>
              <a:rPr lang="ko-KR" altLang="en-US" dirty="0"/>
              <a:t>누가 </a:t>
            </a:r>
            <a:r>
              <a:rPr lang="ko-KR" altLang="en-US" dirty="0" err="1"/>
              <a:t>머지커밋을</a:t>
            </a:r>
            <a:r>
              <a:rPr lang="en-US" altLang="ko-KR" dirty="0"/>
              <a:t>..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908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우린 마음속에 외칩니다</a:t>
            </a:r>
            <a:r>
              <a:rPr lang="en-US" altLang="ko-KR" dirty="0"/>
              <a:t>. ‘</a:t>
            </a:r>
            <a:r>
              <a:rPr lang="ko-KR" altLang="en-US" dirty="0" err="1"/>
              <a:t>선넘네</a:t>
            </a:r>
            <a:r>
              <a:rPr lang="en-US" altLang="ko-KR" dirty="0"/>
              <a:t>..’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4795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다시 한번 아래와 같이 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git rebase -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SFMono-Regular"/>
              </a:rPr>
              <a:t>i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 d1d883b2</a:t>
            </a:r>
            <a:r>
              <a:rPr lang="ko-KR" altLang="en-US" dirty="0"/>
              <a:t> 로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로 돌아가서 </a:t>
            </a:r>
            <a:r>
              <a:rPr lang="ko-KR" altLang="en-US" dirty="0" err="1"/>
              <a:t>커밋을</a:t>
            </a:r>
            <a:r>
              <a:rPr lang="ko-KR" altLang="en-US" dirty="0"/>
              <a:t> 하시면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그림 우리는 역사를 </a:t>
            </a:r>
            <a:r>
              <a:rPr lang="ko-KR" altLang="en-US" dirty="0" err="1"/>
              <a:t>한줄로</a:t>
            </a:r>
            <a:r>
              <a:rPr lang="ko-KR" altLang="en-US" dirty="0"/>
              <a:t> 변경하게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9030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</a:t>
            </a:r>
            <a:r>
              <a:rPr lang="ko-KR" altLang="en-US" dirty="0"/>
              <a:t> </a:t>
            </a:r>
            <a:r>
              <a:rPr lang="en-US" altLang="ko-KR" dirty="0" err="1"/>
              <a:t>scm</a:t>
            </a:r>
            <a:r>
              <a:rPr lang="ko-KR" altLang="en-US" dirty="0"/>
              <a:t>에서 나온 내용입니다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 멘트가 눈에 띄지 않습니까</a:t>
            </a:r>
            <a:r>
              <a:rPr lang="en-US" altLang="ko-KR" dirty="0"/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 </a:t>
            </a:r>
            <a:r>
              <a:rPr lang="en-US" altLang="ko-KR" dirty="0"/>
              <a:t>PUSH</a:t>
            </a:r>
            <a:r>
              <a:rPr lang="ko-KR" altLang="en-US" dirty="0"/>
              <a:t>되어있는 저장소에서 </a:t>
            </a:r>
            <a:r>
              <a:rPr lang="ko-KR" altLang="en-US" dirty="0" err="1"/>
              <a:t>바꾸지마라</a:t>
            </a:r>
            <a:r>
              <a:rPr lang="en-US" altLang="ko-KR" dirty="0"/>
              <a:t>. </a:t>
            </a:r>
            <a:r>
              <a:rPr lang="ko-KR" altLang="en-US" dirty="0"/>
              <a:t>욕먹기 싫으면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551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Rebase </a:t>
            </a:r>
            <a:r>
              <a:rPr lang="ko-KR" altLang="en-US" dirty="0"/>
              <a:t>전략이 좋으니까</a:t>
            </a:r>
            <a:r>
              <a:rPr lang="en-US" altLang="ko-KR" dirty="0"/>
              <a:t>! Rebase </a:t>
            </a:r>
            <a:r>
              <a:rPr lang="ko-KR" altLang="en-US" dirty="0"/>
              <a:t>다시하세요 라고 요청하면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305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당당하게 외치십쇼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5584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현실은 그렇지 않습니다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정중하게</a:t>
            </a:r>
            <a:r>
              <a:rPr lang="en-US" altLang="ko-KR" dirty="0"/>
              <a:t>..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976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우리는 </a:t>
            </a:r>
            <a:r>
              <a:rPr lang="ko-KR" altLang="en-US" dirty="0" err="1"/>
              <a:t>어떤것이</a:t>
            </a:r>
            <a:r>
              <a:rPr lang="ko-KR" altLang="en-US" dirty="0"/>
              <a:t> 더 </a:t>
            </a:r>
            <a:r>
              <a:rPr lang="ko-KR" altLang="en-US" dirty="0" err="1"/>
              <a:t>좋은것인지</a:t>
            </a:r>
            <a:r>
              <a:rPr lang="ko-KR" altLang="en-US" dirty="0"/>
              <a:t> 항상 팀과 </a:t>
            </a:r>
            <a:r>
              <a:rPr lang="ko-KR" altLang="en-US" dirty="0" err="1"/>
              <a:t>구분해야합니다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히스토리 관점에서 보면</a:t>
            </a:r>
            <a:r>
              <a:rPr lang="en-US" altLang="ko-KR" dirty="0"/>
              <a:t> Rebase</a:t>
            </a:r>
            <a:r>
              <a:rPr lang="ko-KR" altLang="en-US" dirty="0"/>
              <a:t>는 작업의 기록을 변경하는 거짓말을 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관점에서 본다면 어디까지 프로젝트가 순차적으로 </a:t>
            </a:r>
            <a:r>
              <a:rPr lang="ko-KR" altLang="en-US" dirty="0" err="1"/>
              <a:t>진행되었나로</a:t>
            </a:r>
            <a:r>
              <a:rPr lang="ko-KR" altLang="en-US" dirty="0"/>
              <a:t> 생각해볼 수 있습니다</a:t>
            </a:r>
            <a:r>
              <a:rPr lang="en-US" altLang="ko-KR" dirty="0"/>
              <a:t>.</a:t>
            </a:r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451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결론은 알아서 정하십쇼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저는 </a:t>
            </a:r>
            <a:r>
              <a:rPr lang="en-US" altLang="ko-KR" dirty="0"/>
              <a:t>Rebase </a:t>
            </a:r>
            <a:r>
              <a:rPr lang="ko-KR" altLang="en-US" dirty="0"/>
              <a:t>를 좋아할 뿐</a:t>
            </a:r>
            <a:r>
              <a:rPr lang="en-US" altLang="ko-KR" dirty="0"/>
              <a:t>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왜냐구요</a:t>
            </a:r>
            <a:r>
              <a:rPr lang="en-US" altLang="ko-KR" dirty="0"/>
              <a:t>?</a:t>
            </a:r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037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그것이 </a:t>
            </a:r>
            <a:r>
              <a:rPr lang="en-US" altLang="ko-KR" dirty="0"/>
              <a:t>Rebase </a:t>
            </a:r>
            <a:r>
              <a:rPr lang="ko-KR" altLang="en-US" dirty="0"/>
              <a:t>니까</a:t>
            </a:r>
            <a:r>
              <a:rPr lang="en-US" altLang="ko-KR" dirty="0"/>
              <a:t>.</a:t>
            </a:r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28031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이만 발표 마치겠습니다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60" name="Google Shape;3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출처 및 확인하면 좋은 사이트는 위와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언제나 </a:t>
            </a:r>
            <a:r>
              <a:rPr lang="ko-KR" altLang="en-US" dirty="0" err="1"/>
              <a:t>공홈이</a:t>
            </a:r>
            <a:r>
              <a:rPr lang="ko-KR" altLang="en-US" dirty="0"/>
              <a:t> 좋습니다</a:t>
            </a:r>
            <a:r>
              <a:rPr lang="en-US" altLang="ko-KR" dirty="0"/>
              <a:t>.</a:t>
            </a:r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324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토르발스</a:t>
            </a:r>
            <a:r>
              <a:rPr lang="ko-KR" altLang="en-US" dirty="0"/>
              <a:t> 아저씨가 만들었어요</a:t>
            </a:r>
            <a:endParaRPr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개념들은 간단하게 기록하고 저장소에 저장하고</a:t>
            </a:r>
            <a:r>
              <a:rPr lang="en-US" altLang="ko-KR" dirty="0"/>
              <a:t>, </a:t>
            </a:r>
            <a:r>
              <a:rPr lang="ko-KR" altLang="en-US" dirty="0"/>
              <a:t>변경사항을 반영한다고 생각하시면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어느정도 개념을 안다는 전제하에 </a:t>
            </a:r>
            <a:r>
              <a:rPr lang="en-US" altLang="ko-KR" dirty="0"/>
              <a:t>Git</a:t>
            </a:r>
            <a:r>
              <a:rPr lang="ko-KR" altLang="en-US" dirty="0"/>
              <a:t>에 관련되어 진행하도록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71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</a:t>
            </a:r>
            <a:r>
              <a:rPr lang="ko-KR" altLang="en-US" dirty="0" err="1"/>
              <a:t>말한것들은</a:t>
            </a:r>
            <a:r>
              <a:rPr lang="ko-KR" altLang="en-US" dirty="0"/>
              <a:t> 저도 알아요</a:t>
            </a:r>
            <a:r>
              <a:rPr lang="en-US" altLang="ko-KR" dirty="0"/>
              <a:t>! </a:t>
            </a:r>
            <a:r>
              <a:rPr lang="ko-KR" altLang="en-US" dirty="0"/>
              <a:t>라고 생각하시는 분들이 </a:t>
            </a:r>
            <a:r>
              <a:rPr lang="ko-KR" altLang="en-US" dirty="0" err="1"/>
              <a:t>계실껍니다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당연히 그렇겠죠</a:t>
            </a:r>
            <a:r>
              <a:rPr lang="en-US" altLang="ko-KR" dirty="0"/>
              <a:t>?</a:t>
            </a:r>
            <a:r>
              <a:rPr lang="ko-KR" altLang="en-US" dirty="0"/>
              <a:t> 우리 개발자들 옆에서 없어지면 안되는 존재이기 때문이죠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다르게 질문을 해본다면</a:t>
            </a:r>
            <a:r>
              <a:rPr lang="en-US" altLang="ko-KR" dirty="0"/>
              <a:t>? ‘</a:t>
            </a:r>
            <a:r>
              <a:rPr lang="ko-KR" altLang="en-US" dirty="0" err="1"/>
              <a:t>잘사용</a:t>
            </a:r>
            <a:r>
              <a:rPr lang="ko-KR" altLang="en-US" dirty="0"/>
              <a:t> 하고 </a:t>
            </a:r>
            <a:r>
              <a:rPr lang="ko-KR" altLang="en-US" dirty="0" err="1"/>
              <a:t>있으신가요</a:t>
            </a:r>
            <a:r>
              <a:rPr lang="en-US" altLang="ko-KR" dirty="0"/>
              <a:t>?’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물론 저도 잘 사용하고 있다고 생각은 </a:t>
            </a:r>
            <a:r>
              <a:rPr lang="ko-KR" altLang="en-US" dirty="0" err="1"/>
              <a:t>안합니다만</a:t>
            </a:r>
            <a:r>
              <a:rPr lang="en-US" altLang="ko-KR" dirty="0"/>
              <a:t>… </a:t>
            </a:r>
            <a:r>
              <a:rPr lang="ko-KR" altLang="en-US" dirty="0"/>
              <a:t>어디서 없앤 </a:t>
            </a:r>
            <a:r>
              <a:rPr lang="ko-KR" altLang="en-US" dirty="0" err="1"/>
              <a:t>브랜치를</a:t>
            </a:r>
            <a:r>
              <a:rPr lang="ko-KR" altLang="en-US" dirty="0"/>
              <a:t> 살려야</a:t>
            </a:r>
            <a:r>
              <a:rPr lang="en-US" altLang="ko-KR" dirty="0"/>
              <a:t>.. </a:t>
            </a:r>
            <a:r>
              <a:rPr lang="ko-KR" altLang="en-US" dirty="0"/>
              <a:t>좀 사용할 수 있다고 하지</a:t>
            </a:r>
            <a:r>
              <a:rPr lang="en-US" altLang="ko-KR" dirty="0"/>
              <a:t>..</a:t>
            </a:r>
            <a:r>
              <a:rPr lang="ko-KR" altLang="en-US" dirty="0"/>
              <a:t>않나</a:t>
            </a:r>
            <a:r>
              <a:rPr lang="en-US" altLang="ko-KR" dirty="0"/>
              <a:t>..</a:t>
            </a:r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237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133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우리는 가정을 하나 해보겠습니다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청하와</a:t>
            </a:r>
            <a:r>
              <a:rPr lang="ko-KR" altLang="en-US" dirty="0"/>
              <a:t> 영우가 술을 마신다고 가정해보겠습니다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66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913F8B-3B2C-4159-BE09-7282CF98FBE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1683" y="6318624"/>
            <a:ext cx="1473033" cy="44057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ko/v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 rot="8092257">
            <a:off x="-2712369" y="5827605"/>
            <a:ext cx="6852719" cy="4830275"/>
          </a:xfrm>
          <a:custGeom>
            <a:avLst/>
            <a:gdLst/>
            <a:ahLst/>
            <a:cxnLst/>
            <a:rect l="l" t="t" r="r" b="b"/>
            <a:pathLst>
              <a:path w="6337888" h="4136113" extrusionOk="0">
                <a:moveTo>
                  <a:pt x="111858" y="1086621"/>
                </a:moveTo>
                <a:cubicBezTo>
                  <a:pt x="413483" y="629421"/>
                  <a:pt x="1680308" y="-132579"/>
                  <a:pt x="2264508" y="19821"/>
                </a:cubicBezTo>
                <a:cubicBezTo>
                  <a:pt x="2848708" y="172221"/>
                  <a:pt x="3121758" y="1654946"/>
                  <a:pt x="3617058" y="2001021"/>
                </a:cubicBezTo>
                <a:cubicBezTo>
                  <a:pt x="4112358" y="2347096"/>
                  <a:pt x="4810858" y="1927996"/>
                  <a:pt x="5236308" y="2096271"/>
                </a:cubicBezTo>
                <a:cubicBezTo>
                  <a:pt x="5661758" y="2264546"/>
                  <a:pt x="6753958" y="2670946"/>
                  <a:pt x="6169758" y="3010671"/>
                </a:cubicBezTo>
                <a:cubicBezTo>
                  <a:pt x="5585558" y="3350396"/>
                  <a:pt x="2683608" y="4175896"/>
                  <a:pt x="1731108" y="4134621"/>
                </a:cubicBezTo>
                <a:cubicBezTo>
                  <a:pt x="778608" y="4093346"/>
                  <a:pt x="724633" y="3267846"/>
                  <a:pt x="454758" y="2763021"/>
                </a:cubicBezTo>
                <a:cubicBezTo>
                  <a:pt x="184883" y="2258196"/>
                  <a:pt x="-189767" y="1543821"/>
                  <a:pt x="111858" y="1086621"/>
                </a:cubicBezTo>
                <a:close/>
              </a:path>
            </a:pathLst>
          </a:custGeom>
          <a:gradFill>
            <a:gsLst>
              <a:gs pos="0">
                <a:srgbClr val="FF2F92">
                  <a:alpha val="29803"/>
                </a:srgbClr>
              </a:gs>
              <a:gs pos="100000">
                <a:srgbClr val="FF2F92"/>
              </a:gs>
            </a:gsLst>
            <a:lin ang="10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731763" y="-1079790"/>
            <a:ext cx="7022337" cy="3994543"/>
          </a:xfrm>
          <a:custGeom>
            <a:avLst/>
            <a:gdLst/>
            <a:ahLst/>
            <a:cxnLst/>
            <a:rect l="l" t="t" r="r" b="b"/>
            <a:pathLst>
              <a:path w="8423844" h="5951247" extrusionOk="0">
                <a:moveTo>
                  <a:pt x="175071" y="1581595"/>
                </a:moveTo>
                <a:cubicBezTo>
                  <a:pt x="-263079" y="2229295"/>
                  <a:pt x="171896" y="3578670"/>
                  <a:pt x="918021" y="3886645"/>
                </a:cubicBezTo>
                <a:cubicBezTo>
                  <a:pt x="1664146" y="4194620"/>
                  <a:pt x="3880296" y="3134170"/>
                  <a:pt x="4651821" y="3429445"/>
                </a:cubicBezTo>
                <a:cubicBezTo>
                  <a:pt x="5423346" y="3724720"/>
                  <a:pt x="4947096" y="5318570"/>
                  <a:pt x="5547171" y="5658295"/>
                </a:cubicBezTo>
                <a:cubicBezTo>
                  <a:pt x="6147246" y="5998020"/>
                  <a:pt x="7903021" y="6163120"/>
                  <a:pt x="8252271" y="5467795"/>
                </a:cubicBezTo>
                <a:cubicBezTo>
                  <a:pt x="8601521" y="4772470"/>
                  <a:pt x="8426896" y="2397570"/>
                  <a:pt x="7642671" y="1486345"/>
                </a:cubicBezTo>
                <a:cubicBezTo>
                  <a:pt x="6858446" y="575120"/>
                  <a:pt x="4797871" y="-18605"/>
                  <a:pt x="3546921" y="445"/>
                </a:cubicBezTo>
                <a:cubicBezTo>
                  <a:pt x="2295971" y="19495"/>
                  <a:pt x="613221" y="933895"/>
                  <a:pt x="175071" y="1581595"/>
                </a:cubicBezTo>
                <a:close/>
              </a:path>
            </a:pathLst>
          </a:cu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745749" y="2983091"/>
            <a:ext cx="413384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도와줘요 트리요정</a:t>
            </a:r>
            <a:r>
              <a:rPr lang="en-US" altLang="ko-KR" sz="3600" b="1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sz="3600" b="1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45748" y="3619450"/>
            <a:ext cx="4350252" cy="40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 - </a:t>
            </a:r>
            <a:r>
              <a:rPr lang="en-US" sz="20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rebase</a:t>
            </a:r>
            <a:r>
              <a:rPr lang="ko-KR" altLang="en-US" sz="20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  <a:endParaRPr sz="2000" b="1" dirty="0">
              <a:solidFill>
                <a:schemeClr val="dk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0242931" y="6017836"/>
            <a:ext cx="16898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3A383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AUSG</a:t>
            </a:r>
            <a:r>
              <a:rPr lang="en-US" altLang="ko-KR" sz="1600" dirty="0">
                <a:solidFill>
                  <a:srgbClr val="3A383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ko-KR" altLang="en-US" sz="1600" dirty="0">
                <a:solidFill>
                  <a:srgbClr val="3A383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김민태</a:t>
            </a:r>
            <a:endParaRPr sz="1600" dirty="0">
              <a:solidFill>
                <a:srgbClr val="3A383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10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2A1946-FB22-4462-8645-905A3A0C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27" y="736121"/>
            <a:ext cx="10610746" cy="5385758"/>
          </a:xfrm>
          <a:prstGeom prst="rect">
            <a:avLst/>
          </a:prstGeom>
        </p:spPr>
      </p:pic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80A74E48-CC37-4A18-8C2D-4F636568DD52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</p:spTree>
    <p:extLst>
      <p:ext uri="{BB962C8B-B14F-4D97-AF65-F5344CB8AC3E}">
        <p14:creationId xmlns:p14="http://schemas.microsoft.com/office/powerpoint/2010/main" val="45428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11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9AD311-7A1E-41C9-9607-10A1B91D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3" y="1539675"/>
            <a:ext cx="11905593" cy="3778649"/>
          </a:xfrm>
          <a:prstGeom prst="rect">
            <a:avLst/>
          </a:prstGeom>
        </p:spPr>
      </p:pic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</p:spTree>
    <p:extLst>
      <p:ext uri="{BB962C8B-B14F-4D97-AF65-F5344CB8AC3E}">
        <p14:creationId xmlns:p14="http://schemas.microsoft.com/office/powerpoint/2010/main" val="384337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12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2D6360-5AAF-4DDD-94E8-959E703F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228725"/>
            <a:ext cx="11029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2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B98B9AB-7939-47B4-BE05-2FB13713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70" y="136525"/>
            <a:ext cx="9213660" cy="6139197"/>
          </a:xfrm>
          <a:prstGeom prst="rect">
            <a:avLst/>
          </a:prstGeom>
        </p:spPr>
      </p:pic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13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sp>
        <p:nvSpPr>
          <p:cNvPr id="9" name="Google Shape;106;p2">
            <a:extLst>
              <a:ext uri="{FF2B5EF4-FFF2-40B4-BE49-F238E27FC236}">
                <a16:creationId xmlns:a16="http://schemas.microsoft.com/office/drawing/2014/main" id="{40559576-0C3D-4681-A6BD-4B022762F979}"/>
              </a:ext>
            </a:extLst>
          </p:cNvPr>
          <p:cNvSpPr txBox="1"/>
          <p:nvPr/>
        </p:nvSpPr>
        <p:spPr>
          <a:xfrm>
            <a:off x="3667581" y="6275722"/>
            <a:ext cx="485683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EB5757"/>
                </a:solidFill>
                <a:effectLst/>
                <a:latin typeface="+mj-lt"/>
              </a:rPr>
              <a:t>This branch has conflicts that must be resolved</a:t>
            </a:r>
            <a:endParaRPr lang="ko-KR" altLang="en-US" sz="1400" b="1" dirty="0">
              <a:solidFill>
                <a:schemeClr val="dk1"/>
              </a:solidFill>
              <a:latin typeface="+mj-lt"/>
              <a:ea typeface="배달의민족 한나체 Pro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494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14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10763D-9602-4ADC-A0AD-240CBB0E3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75" y="1588223"/>
            <a:ext cx="11725050" cy="36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7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15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9D5048-C8D4-42D1-8A51-E8D77EFB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28" y="1587989"/>
            <a:ext cx="11522343" cy="36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61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16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770544-0761-42EC-BE9F-5997101E0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70" y="136525"/>
            <a:ext cx="9213660" cy="61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56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17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7B07A0E-E7F9-4FE6-A2CB-4AEC2B0F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12" y="1393103"/>
            <a:ext cx="11205576" cy="40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31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18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944E034-7872-409F-8334-5F5AF9B2B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93" y="477113"/>
            <a:ext cx="8477214" cy="59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7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19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0B33476-1FBD-4FE3-ACC2-37A47B75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4" y="798849"/>
            <a:ext cx="11136172" cy="526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3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sp>
        <p:nvSpPr>
          <p:cNvPr id="107" name="Google Shape;107;p2"/>
          <p:cNvSpPr txBox="1"/>
          <p:nvPr/>
        </p:nvSpPr>
        <p:spPr>
          <a:xfrm>
            <a:off x="660399" y="1050190"/>
            <a:ext cx="509582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발표자를 소개합니다.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762000" y="1770574"/>
            <a:ext cx="4994223" cy="0"/>
          </a:xfrm>
          <a:prstGeom prst="straightConnector1">
            <a:avLst/>
          </a:prstGeom>
          <a:noFill/>
          <a:ln w="21575" cap="rnd" cmpd="sng">
            <a:solidFill>
              <a:srgbClr val="571CFF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109" name="Google Shape;109;p2"/>
          <p:cNvSpPr/>
          <p:nvPr/>
        </p:nvSpPr>
        <p:spPr>
          <a:xfrm>
            <a:off x="991027" y="2443345"/>
            <a:ext cx="3161973" cy="316197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414469" y="2833158"/>
            <a:ext cx="31619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이   </a:t>
            </a:r>
            <a:r>
              <a:rPr lang="ko-KR" sz="2400" b="1" dirty="0" err="1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름</a:t>
            </a:r>
            <a:r>
              <a:rPr lang="ko-KR" sz="24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: </a:t>
            </a:r>
            <a:r>
              <a:rPr lang="ko-KR" altLang="en-US" sz="24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김민태</a:t>
            </a:r>
            <a:endParaRPr sz="3200" b="1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5401424" y="3563219"/>
            <a:ext cx="3747924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2000" dirty="0">
                <a:latin typeface="+mn-ea"/>
                <a:ea typeface="+mn-ea"/>
              </a:rPr>
              <a:t>흔한 </a:t>
            </a:r>
            <a:r>
              <a:rPr lang="ko-KR" altLang="en-US" sz="2000" dirty="0" err="1">
                <a:latin typeface="+mn-ea"/>
                <a:ea typeface="+mn-ea"/>
              </a:rPr>
              <a:t>백엔드</a:t>
            </a:r>
            <a:r>
              <a:rPr lang="ko-KR" altLang="en-US" sz="2000" dirty="0">
                <a:latin typeface="+mn-ea"/>
                <a:ea typeface="+mn-ea"/>
              </a:rPr>
              <a:t> 개발자</a:t>
            </a:r>
            <a:endParaRPr lang="en-US" altLang="ko-KR" sz="2000" dirty="0">
              <a:latin typeface="+mn-ea"/>
              <a:ea typeface="+mn-ea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2000" dirty="0">
                <a:latin typeface="+mn-ea"/>
                <a:ea typeface="+mn-ea"/>
              </a:rPr>
              <a:t>AUSG </a:t>
            </a:r>
            <a:r>
              <a:rPr lang="ko-KR" altLang="en-US" sz="2000" dirty="0" err="1">
                <a:latin typeface="+mn-ea"/>
                <a:ea typeface="+mn-ea"/>
              </a:rPr>
              <a:t>오거나이저</a:t>
            </a:r>
            <a:endParaRPr lang="en-US" altLang="ko-KR" sz="2000" dirty="0">
              <a:latin typeface="+mn-ea"/>
              <a:ea typeface="+mn-ea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2000" dirty="0">
                <a:latin typeface="+mn-ea"/>
                <a:ea typeface="+mn-ea"/>
              </a:rPr>
              <a:t>클라우드 좋아함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2000" dirty="0" err="1">
                <a:latin typeface="+mn-ea"/>
                <a:ea typeface="+mn-ea"/>
              </a:rPr>
              <a:t>마켓컬리</a:t>
            </a:r>
            <a:r>
              <a:rPr lang="ko-KR" altLang="en-US" sz="2000" dirty="0">
                <a:latin typeface="+mn-ea"/>
                <a:ea typeface="+mn-ea"/>
              </a:rPr>
              <a:t> 결제</a:t>
            </a:r>
            <a:r>
              <a:rPr lang="en-US" altLang="ko-KR" sz="2000" dirty="0">
                <a:latin typeface="+mn-ea"/>
                <a:ea typeface="+mn-ea"/>
              </a:rPr>
              <a:t>/</a:t>
            </a:r>
            <a:r>
              <a:rPr lang="ko-KR" altLang="en-US" sz="2000" dirty="0" err="1">
                <a:latin typeface="+mn-ea"/>
                <a:ea typeface="+mn-ea"/>
              </a:rPr>
              <a:t>정산팀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113" name="Google Shape;113;p2"/>
          <p:cNvSpPr/>
          <p:nvPr/>
        </p:nvSpPr>
        <p:spPr>
          <a:xfrm rot="2700000">
            <a:off x="8885434" y="5775829"/>
            <a:ext cx="2197426" cy="1583513"/>
          </a:xfrm>
          <a:custGeom>
            <a:avLst/>
            <a:gdLst/>
            <a:ahLst/>
            <a:cxnLst/>
            <a:rect l="l" t="t" r="r" b="b"/>
            <a:pathLst>
              <a:path w="2197426" h="1583513" extrusionOk="0">
                <a:moveTo>
                  <a:pt x="2086489" y="233490"/>
                </a:moveTo>
                <a:cubicBezTo>
                  <a:pt x="1908689" y="103668"/>
                  <a:pt x="1299089" y="-45910"/>
                  <a:pt x="1036622" y="13357"/>
                </a:cubicBezTo>
                <a:cubicBezTo>
                  <a:pt x="774155" y="72624"/>
                  <a:pt x="683845" y="357668"/>
                  <a:pt x="511689" y="589090"/>
                </a:cubicBezTo>
                <a:cubicBezTo>
                  <a:pt x="339533" y="820512"/>
                  <a:pt x="-41467" y="1238201"/>
                  <a:pt x="3689" y="1401890"/>
                </a:cubicBezTo>
                <a:cubicBezTo>
                  <a:pt x="48844" y="1565579"/>
                  <a:pt x="531444" y="1607913"/>
                  <a:pt x="782622" y="1571224"/>
                </a:cubicBezTo>
                <a:cubicBezTo>
                  <a:pt x="1033800" y="1534535"/>
                  <a:pt x="1290622" y="1311579"/>
                  <a:pt x="1510755" y="1181757"/>
                </a:cubicBezTo>
                <a:cubicBezTo>
                  <a:pt x="1730888" y="1051935"/>
                  <a:pt x="2010289" y="953157"/>
                  <a:pt x="2103422" y="792290"/>
                </a:cubicBezTo>
                <a:cubicBezTo>
                  <a:pt x="2196555" y="631423"/>
                  <a:pt x="2264289" y="363312"/>
                  <a:pt x="2086489" y="233490"/>
                </a:cubicBezTo>
                <a:close/>
              </a:path>
            </a:pathLst>
          </a:cu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사람, 노트북, 전자기기, 컴퓨터이(가) 표시된 사진&#10;&#10;자동 생성된 설명">
            <a:extLst>
              <a:ext uri="{FF2B5EF4-FFF2-40B4-BE49-F238E27FC236}">
                <a16:creationId xmlns:a16="http://schemas.microsoft.com/office/drawing/2014/main" id="{454858D9-18B8-48BE-ACFC-7E8781E8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45" y="2603168"/>
            <a:ext cx="2510935" cy="2842326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20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9D5CC4B-11C9-4869-AB97-89D77957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" y="2103175"/>
            <a:ext cx="11634439" cy="2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64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21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EA3D982-F7DE-4B35-A425-B4DCD981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4" y="1781901"/>
            <a:ext cx="10854152" cy="3294197"/>
          </a:xfrm>
          <a:prstGeom prst="rect">
            <a:avLst/>
          </a:prstGeom>
        </p:spPr>
      </p:pic>
      <p:sp>
        <p:nvSpPr>
          <p:cNvPr id="9" name="Google Shape;106;p2">
            <a:extLst>
              <a:ext uri="{FF2B5EF4-FFF2-40B4-BE49-F238E27FC236}">
                <a16:creationId xmlns:a16="http://schemas.microsoft.com/office/drawing/2014/main" id="{13333975-D22F-4F0E-B601-AD651B69F80D}"/>
              </a:ext>
            </a:extLst>
          </p:cNvPr>
          <p:cNvSpPr txBox="1"/>
          <p:nvPr/>
        </p:nvSpPr>
        <p:spPr>
          <a:xfrm>
            <a:off x="3358375" y="5408488"/>
            <a:ext cx="547524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`git push --force`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- (git</a:t>
            </a:r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에 </a:t>
            </a:r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base</a:t>
            </a:r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를 </a:t>
            </a:r>
            <a:r>
              <a:rPr lang="ko-KR" altLang="en-US" sz="20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바꾼것으로</a:t>
            </a:r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force</a:t>
            </a:r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가 필수</a:t>
            </a:r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316905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22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D7EC496-F38E-4677-B455-D4F0A8E1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17" y="492232"/>
            <a:ext cx="9393766" cy="587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23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5BD7A9-BC0C-435A-A854-27D374A0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1829120"/>
            <a:ext cx="10902350" cy="3199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A37A57-ECEF-4F73-9F24-45B88C5ACBCB}"/>
              </a:ext>
            </a:extLst>
          </p:cNvPr>
          <p:cNvSpPr txBox="1"/>
          <p:nvPr/>
        </p:nvSpPr>
        <p:spPr>
          <a:xfrm>
            <a:off x="3278169" y="5233744"/>
            <a:ext cx="6460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B5757"/>
                </a:solidFill>
                <a:effectLst/>
                <a:latin typeface="+mn-ea"/>
                <a:ea typeface="+mn-ea"/>
              </a:rPr>
              <a:t>Update README.md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= </a:t>
            </a:r>
            <a:r>
              <a:rPr lang="ko-KR" altLang="en-US" sz="1800" dirty="0">
                <a:latin typeface="+mn-ea"/>
                <a:ea typeface="+mn-ea"/>
              </a:rPr>
              <a:t>즉 </a:t>
            </a:r>
            <a:r>
              <a:rPr lang="en-US" altLang="ko-KR" sz="1800" dirty="0">
                <a:latin typeface="+mn-ea"/>
                <a:ea typeface="+mn-ea"/>
              </a:rPr>
              <a:t>5</a:t>
            </a:r>
            <a:r>
              <a:rPr lang="ko-KR" altLang="en-US" sz="1800" dirty="0">
                <a:latin typeface="+mn-ea"/>
                <a:ea typeface="+mn-ea"/>
              </a:rPr>
              <a:t>병 </a:t>
            </a:r>
            <a:r>
              <a:rPr lang="ko-KR" altLang="en-US" sz="1800" dirty="0" err="1">
                <a:latin typeface="+mn-ea"/>
                <a:ea typeface="+mn-ea"/>
              </a:rPr>
              <a:t>마신게</a:t>
            </a:r>
            <a:r>
              <a:rPr lang="ko-KR" altLang="en-US" sz="1800" dirty="0">
                <a:latin typeface="+mn-ea"/>
                <a:ea typeface="+mn-ea"/>
              </a:rPr>
              <a:t> 먼저 </a:t>
            </a:r>
            <a:r>
              <a:rPr lang="ko-KR" altLang="en-US" sz="1800" dirty="0" err="1">
                <a:latin typeface="+mn-ea"/>
                <a:ea typeface="+mn-ea"/>
              </a:rPr>
              <a:t>커밋이</a:t>
            </a:r>
            <a:r>
              <a:rPr lang="ko-KR" altLang="en-US" sz="1800" dirty="0">
                <a:latin typeface="+mn-ea"/>
                <a:ea typeface="+mn-ea"/>
              </a:rPr>
              <a:t> 되어있습니다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  <a:br>
              <a:rPr lang="en-US" altLang="ko-KR" sz="1800" dirty="0">
                <a:latin typeface="+mn-ea"/>
                <a:ea typeface="+mn-ea"/>
              </a:rPr>
            </a:br>
            <a:br>
              <a:rPr lang="en-US" altLang="ko-KR" sz="1800" dirty="0">
                <a:latin typeface="+mn-ea"/>
                <a:ea typeface="+mn-ea"/>
              </a:rPr>
            </a:br>
            <a:r>
              <a:rPr lang="ko-KR" altLang="en-US" sz="1800" dirty="0">
                <a:latin typeface="+mn-ea"/>
                <a:ea typeface="+mn-ea"/>
              </a:rPr>
              <a:t>그리고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 err="1">
                <a:latin typeface="+mn-ea"/>
                <a:ea typeface="+mn-ea"/>
              </a:rPr>
              <a:t>커밋</a:t>
            </a:r>
            <a:r>
              <a:rPr lang="ko-KR" altLang="en-US" sz="1800" dirty="0">
                <a:latin typeface="+mn-ea"/>
                <a:ea typeface="+mn-ea"/>
              </a:rPr>
              <a:t> 메세지도 명시적으로 되어있지 않습니다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  <a:endParaRPr lang="ko-KR" altLang="en-US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5105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24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64C2191-06C8-4A9C-8C8E-59A1CFEA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" y="1078918"/>
            <a:ext cx="11610116" cy="3932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92918-3C81-4998-8A14-D983EED84C29}"/>
              </a:ext>
            </a:extLst>
          </p:cNvPr>
          <p:cNvSpPr txBox="1"/>
          <p:nvPr/>
        </p:nvSpPr>
        <p:spPr>
          <a:xfrm>
            <a:off x="3077738" y="5222350"/>
            <a:ext cx="7058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effectLst/>
                <a:latin typeface="+mn-ea"/>
                <a:ea typeface="+mn-ea"/>
              </a:rPr>
              <a:t>아래의 </a:t>
            </a:r>
            <a:r>
              <a:rPr lang="en-US" altLang="ko-KR" sz="1800" dirty="0">
                <a:solidFill>
                  <a:schemeClr val="tx1"/>
                </a:solidFill>
                <a:effectLst/>
                <a:latin typeface="+mn-ea"/>
                <a:ea typeface="+mn-ea"/>
              </a:rPr>
              <a:t>e149769a hash</a:t>
            </a:r>
            <a:r>
              <a:rPr lang="ko-KR" altLang="en-US" sz="1800" dirty="0">
                <a:solidFill>
                  <a:schemeClr val="tx1"/>
                </a:solidFill>
                <a:effectLst/>
                <a:latin typeface="+mn-ea"/>
                <a:ea typeface="+mn-ea"/>
              </a:rPr>
              <a:t>의 상태로 돌아가면서 히스토리를 변경할 수 있습니다</a:t>
            </a:r>
          </a:p>
          <a:p>
            <a:endParaRPr lang="ko-KR" altLang="en-US" sz="180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lang="en-US" altLang="ko-KR" sz="1800" dirty="0">
                <a:solidFill>
                  <a:srgbClr val="FF0000"/>
                </a:solidFill>
                <a:effectLst/>
                <a:latin typeface="+mn-ea"/>
                <a:ea typeface="+mn-ea"/>
              </a:rPr>
              <a:t>git rebase -</a:t>
            </a:r>
            <a:r>
              <a:rPr lang="en-US" altLang="ko-KR" sz="1800" dirty="0" err="1">
                <a:solidFill>
                  <a:srgbClr val="FF0000"/>
                </a:solidFill>
                <a:effectLst/>
                <a:latin typeface="+mn-ea"/>
                <a:ea typeface="+mn-ea"/>
              </a:rPr>
              <a:t>i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+mn-ea"/>
                <a:ea typeface="+mn-ea"/>
              </a:rPr>
              <a:t> -r e149769a</a:t>
            </a:r>
            <a:r>
              <a:rPr lang="en-US" altLang="ko-KR" sz="180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effectLst/>
                <a:latin typeface="+mn-ea"/>
                <a:ea typeface="+mn-ea"/>
              </a:rPr>
              <a:t>로 말이죠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07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25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E28086F-DFDB-4BFE-B9FD-870D8485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804" y="769434"/>
            <a:ext cx="7784391" cy="53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73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26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89D2A0E-79D0-4E87-BFA8-4F57C85C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86" y="537964"/>
            <a:ext cx="7772827" cy="57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6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27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6BAE058-A36E-4B54-8495-1E99EEEF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22" y="1965055"/>
            <a:ext cx="10876156" cy="292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76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28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49D2696-D2ED-4C2C-813D-B57A0982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65" y="290393"/>
            <a:ext cx="7185669" cy="5834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0A386-2B03-4106-9C08-193C862FCD59}"/>
              </a:ext>
            </a:extLst>
          </p:cNvPr>
          <p:cNvSpPr txBox="1"/>
          <p:nvPr/>
        </p:nvSpPr>
        <p:spPr>
          <a:xfrm>
            <a:off x="4928837" y="6352143"/>
            <a:ext cx="233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B5757"/>
                </a:solidFill>
                <a:effectLst/>
                <a:latin typeface="+mn-ea"/>
                <a:ea typeface="+mn-ea"/>
              </a:rPr>
              <a:t>git rebase --continue</a:t>
            </a:r>
            <a:endParaRPr lang="ko-KR" altLang="en-US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8316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29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615BAE0-7946-4F6B-B838-71D35C445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66" y="2090488"/>
            <a:ext cx="11208468" cy="26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730726" y="-1501624"/>
            <a:ext cx="24561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FF2F92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cxnSp>
        <p:nvCxnSpPr>
          <p:cNvPr id="126" name="Google Shape;126;p3"/>
          <p:cNvCxnSpPr/>
          <p:nvPr/>
        </p:nvCxnSpPr>
        <p:spPr>
          <a:xfrm>
            <a:off x="660400" y="-1475978"/>
            <a:ext cx="0" cy="533482"/>
          </a:xfrm>
          <a:prstGeom prst="straightConnector1">
            <a:avLst/>
          </a:prstGeom>
          <a:noFill/>
          <a:ln w="21575" cap="rnd" cmpd="sng">
            <a:solidFill>
              <a:srgbClr val="571CFF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7" name="Google Shape;127;p3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660399" y="1050190"/>
            <a:ext cx="509582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+mj-lt"/>
                <a:ea typeface="+mn-ea"/>
                <a:cs typeface="Arial"/>
                <a:sym typeface="Arial"/>
              </a:rPr>
              <a:t>오늘 함께 할 내용은?</a:t>
            </a:r>
            <a:endParaRPr dirty="0">
              <a:latin typeface="+mj-lt"/>
              <a:ea typeface="+mn-ea"/>
            </a:endParaRPr>
          </a:p>
        </p:txBody>
      </p:sp>
      <p:cxnSp>
        <p:nvCxnSpPr>
          <p:cNvPr id="130" name="Google Shape;130;p3"/>
          <p:cNvCxnSpPr/>
          <p:nvPr/>
        </p:nvCxnSpPr>
        <p:spPr>
          <a:xfrm>
            <a:off x="762000" y="1770574"/>
            <a:ext cx="4994223" cy="0"/>
          </a:xfrm>
          <a:prstGeom prst="straightConnector1">
            <a:avLst/>
          </a:prstGeom>
          <a:noFill/>
          <a:ln w="21575" cap="rnd" cmpd="sng">
            <a:solidFill>
              <a:srgbClr val="D4277A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131" name="Google Shape;131;p3"/>
          <p:cNvSpPr/>
          <p:nvPr/>
        </p:nvSpPr>
        <p:spPr>
          <a:xfrm rot="-315160">
            <a:off x="3841416" y="5979701"/>
            <a:ext cx="6995409" cy="1756597"/>
          </a:xfrm>
          <a:custGeom>
            <a:avLst/>
            <a:gdLst/>
            <a:ahLst/>
            <a:cxnLst/>
            <a:rect l="l" t="t" r="r" b="b"/>
            <a:pathLst>
              <a:path w="6995409" h="1756597" extrusionOk="0">
                <a:moveTo>
                  <a:pt x="305668" y="1437678"/>
                </a:moveTo>
                <a:cubicBezTo>
                  <a:pt x="-552287" y="1152634"/>
                  <a:pt x="610468" y="201544"/>
                  <a:pt x="1169268" y="32211"/>
                </a:cubicBezTo>
                <a:cubicBezTo>
                  <a:pt x="1728068" y="-137122"/>
                  <a:pt x="3105313" y="416033"/>
                  <a:pt x="3658468" y="421678"/>
                </a:cubicBezTo>
                <a:cubicBezTo>
                  <a:pt x="4211624" y="427322"/>
                  <a:pt x="4186223" y="60433"/>
                  <a:pt x="4488201" y="66078"/>
                </a:cubicBezTo>
                <a:cubicBezTo>
                  <a:pt x="4790179" y="71722"/>
                  <a:pt x="5216334" y="337012"/>
                  <a:pt x="5470334" y="455545"/>
                </a:cubicBezTo>
                <a:cubicBezTo>
                  <a:pt x="5724334" y="574078"/>
                  <a:pt x="5786423" y="664389"/>
                  <a:pt x="6012201" y="777278"/>
                </a:cubicBezTo>
                <a:cubicBezTo>
                  <a:pt x="6237979" y="890167"/>
                  <a:pt x="6774201" y="972011"/>
                  <a:pt x="6825001" y="1132878"/>
                </a:cubicBezTo>
                <a:cubicBezTo>
                  <a:pt x="6875801" y="1293745"/>
                  <a:pt x="7397912" y="1694500"/>
                  <a:pt x="6317001" y="1742478"/>
                </a:cubicBezTo>
                <a:cubicBezTo>
                  <a:pt x="5236090" y="1790456"/>
                  <a:pt x="1163623" y="1722722"/>
                  <a:pt x="305668" y="1437678"/>
                </a:cubicBezTo>
                <a:close/>
              </a:path>
            </a:pathLst>
          </a:custGeom>
          <a:gradFill>
            <a:gsLst>
              <a:gs pos="0">
                <a:srgbClr val="FF2F92">
                  <a:alpha val="29803"/>
                </a:srgbClr>
              </a:gs>
              <a:gs pos="100000">
                <a:srgbClr val="FF2F92"/>
              </a:gs>
            </a:gsLst>
            <a:lin ang="10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5557325" y="3105855"/>
            <a:ext cx="10773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Git?</a:t>
            </a:r>
            <a:endParaRPr sz="3600" b="1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8" name="Google Shape;106;p2">
            <a:extLst>
              <a:ext uri="{FF2B5EF4-FFF2-40B4-BE49-F238E27FC236}">
                <a16:creationId xmlns:a16="http://schemas.microsoft.com/office/drawing/2014/main" id="{41661FF6-B986-46B4-8C58-BF96FAFF98F5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30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1D8DE26-A78F-46CD-B0D9-F27071BA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17" y="1756414"/>
            <a:ext cx="11394965" cy="334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34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31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1D8DE26-A78F-46CD-B0D9-F27071BA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17" y="1233259"/>
            <a:ext cx="11394965" cy="3345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DD3A8D-E5E3-4F03-B85E-B052DA56B2B5}"/>
              </a:ext>
            </a:extLst>
          </p:cNvPr>
          <p:cNvSpPr txBox="1"/>
          <p:nvPr/>
        </p:nvSpPr>
        <p:spPr>
          <a:xfrm>
            <a:off x="3815575" y="4998096"/>
            <a:ext cx="45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우린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.. Rebase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정책인데 누가 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Merge Commit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을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…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7580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32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365407-5812-41EE-975C-B6EF60FF4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118" y="0"/>
            <a:ext cx="6989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555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33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3630DC-2138-4B07-86DE-5CDB7A70E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1694508"/>
            <a:ext cx="11111345" cy="2532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741BC-5129-40AF-8F3D-436FA8955718}"/>
              </a:ext>
            </a:extLst>
          </p:cNvPr>
          <p:cNvSpPr txBox="1"/>
          <p:nvPr/>
        </p:nvSpPr>
        <p:spPr>
          <a:xfrm>
            <a:off x="2711604" y="4552906"/>
            <a:ext cx="6768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아래의 명령어를 통해서 우리는 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en-US" altLang="ko-KR" sz="1800" dirty="0" err="1">
                <a:solidFill>
                  <a:schemeClr val="tx1"/>
                </a:solidFill>
                <a:latin typeface="+mn-ea"/>
                <a:ea typeface="+mn-ea"/>
              </a:rPr>
              <a:t>gitignore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파일을 추가한 시점으로 돌아갑니다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b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</a:br>
            <a:endParaRPr lang="en-US" altLang="ko-KR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git rebase -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i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d1d883b2</a:t>
            </a:r>
            <a:r>
              <a:rPr lang="ko-KR" altLang="en-US" sz="1600" dirty="0"/>
              <a:t> </a:t>
            </a:r>
            <a:endParaRPr lang="en-US" altLang="ko-KR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b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그리고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역사를 한 줄로 바꿔버릴 수 있습니다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5619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34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832076-7EF5-4FB8-BAA3-15B57416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88" y="2212239"/>
            <a:ext cx="8931824" cy="24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53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35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9C32BD-3675-41D9-8541-E348C7850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381000"/>
            <a:ext cx="64579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1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36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3074" name="Picture 2" descr="수. 𝑬𝒍𝒍𝒊𝒐𝒕 👈우진빌ㄹ1구해요 on Twitter: &amp;quot;bada..파이리당당짤.. 이 사진 넘 예뻐서 세 번이나  저장했었다,,… &amp;quot;">
            <a:extLst>
              <a:ext uri="{FF2B5EF4-FFF2-40B4-BE49-F238E27FC236}">
                <a16:creationId xmlns:a16="http://schemas.microsoft.com/office/drawing/2014/main" id="{7D8BD1C9-109B-4B53-830C-4BA39471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620287"/>
            <a:ext cx="60960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0841B-E30F-4721-BFC8-7630F94674D5}"/>
              </a:ext>
            </a:extLst>
          </p:cNvPr>
          <p:cNvSpPr txBox="1"/>
          <p:nvPr/>
        </p:nvSpPr>
        <p:spPr>
          <a:xfrm>
            <a:off x="3815575" y="5338583"/>
            <a:ext cx="4560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아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!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님들 저 역사 바꿨음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b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Rebase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다시 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  <a:ea typeface="+mn-ea"/>
              </a:rPr>
              <a:t>받으셈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..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명령어는 아래같이 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  <a:ea typeface="+mn-ea"/>
              </a:rPr>
              <a:t>하면댐</a:t>
            </a:r>
            <a:b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git pull --rebase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4681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37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F136E761-9F94-448F-80F9-C60F2985FA4C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0841B-E30F-4721-BFC8-7630F94674D5}"/>
              </a:ext>
            </a:extLst>
          </p:cNvPr>
          <p:cNvSpPr txBox="1"/>
          <p:nvPr/>
        </p:nvSpPr>
        <p:spPr>
          <a:xfrm>
            <a:off x="4124324" y="2626280"/>
            <a:ext cx="77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solidFill>
                  <a:schemeClr val="tx1"/>
                </a:solidFill>
                <a:latin typeface="+mn-ea"/>
                <a:ea typeface="+mn-ea"/>
              </a:rPr>
              <a:t>현실편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24F9E-D0BD-4ACB-B2F5-22864CE4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4" y="2995612"/>
            <a:ext cx="39433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63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38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10750142" y="256886"/>
            <a:ext cx="10198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(세션 제목)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35EEF3-7CAA-44BF-ACD8-74165D01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371" y="1635411"/>
            <a:ext cx="7641257" cy="35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48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39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10750142" y="256886"/>
            <a:ext cx="10198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(세션 제목)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1D284-C45F-4503-A186-C074F8D08337}"/>
              </a:ext>
            </a:extLst>
          </p:cNvPr>
          <p:cNvSpPr txBox="1"/>
          <p:nvPr/>
        </p:nvSpPr>
        <p:spPr>
          <a:xfrm>
            <a:off x="4993422" y="5751411"/>
            <a:ext cx="220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결론은 알아서 정하세요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6956E1-D2CC-4F6A-BE70-EA20C76A7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494" y="564663"/>
            <a:ext cx="6770685" cy="49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36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2A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660400" y="3103565"/>
            <a:ext cx="18726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+mj-lt"/>
              </a:rPr>
              <a:t>Git</a:t>
            </a:r>
            <a:endParaRPr sz="3200" b="1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4"/>
          <p:cNvCxnSpPr/>
          <p:nvPr/>
        </p:nvCxnSpPr>
        <p:spPr>
          <a:xfrm>
            <a:off x="762000" y="3823949"/>
            <a:ext cx="4994223" cy="0"/>
          </a:xfrm>
          <a:prstGeom prst="straightConnector1">
            <a:avLst/>
          </a:prstGeom>
          <a:noFill/>
          <a:ln w="21575" cap="rnd" cmpd="sng">
            <a:solidFill>
              <a:srgbClr val="F5F7FC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154" name="Google Shape;154;p4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06;p2">
            <a:extLst>
              <a:ext uri="{FF2B5EF4-FFF2-40B4-BE49-F238E27FC236}">
                <a16:creationId xmlns:a16="http://schemas.microsoft.com/office/drawing/2014/main" id="{9AAC6115-0FCE-44DF-B766-A1198BD16EB9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40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10750142" y="256886"/>
            <a:ext cx="10198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(세션 제목)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1D284-C45F-4503-A186-C074F8D08337}"/>
              </a:ext>
            </a:extLst>
          </p:cNvPr>
          <p:cNvSpPr txBox="1"/>
          <p:nvPr/>
        </p:nvSpPr>
        <p:spPr>
          <a:xfrm>
            <a:off x="4993421" y="5987018"/>
            <a:ext cx="220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그것이 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Rebase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니까</a:t>
            </a:r>
          </a:p>
        </p:txBody>
      </p:sp>
      <p:pic>
        <p:nvPicPr>
          <p:cNvPr id="3" name="그림 2" descr="텍스트, 사람, 벽, 남자이(가) 표시된 사진&#10;&#10;자동 생성된 설명">
            <a:extLst>
              <a:ext uri="{FF2B5EF4-FFF2-40B4-BE49-F238E27FC236}">
                <a16:creationId xmlns:a16="http://schemas.microsoft.com/office/drawing/2014/main" id="{7C686FCE-D2CB-4ED4-B4A8-28CF5274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9" y="1019175"/>
            <a:ext cx="57150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36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"/>
          <p:cNvSpPr/>
          <p:nvPr/>
        </p:nvSpPr>
        <p:spPr>
          <a:xfrm rot="9000000">
            <a:off x="8885909" y="-826237"/>
            <a:ext cx="4869846" cy="486984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17"/>
          <p:cNvSpPr/>
          <p:nvPr/>
        </p:nvSpPr>
        <p:spPr>
          <a:xfrm rot="7288162">
            <a:off x="8224633" y="2104484"/>
            <a:ext cx="1226630" cy="122663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2F92">
                  <a:alpha val="29803"/>
                </a:srgbClr>
              </a:gs>
              <a:gs pos="100000">
                <a:srgbClr val="FF2F92"/>
              </a:gs>
            </a:gsLst>
            <a:lin ang="10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17"/>
          <p:cNvSpPr txBox="1"/>
          <p:nvPr/>
        </p:nvSpPr>
        <p:spPr>
          <a:xfrm>
            <a:off x="4490432" y="3105834"/>
            <a:ext cx="321113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dirty="0"/>
          </a:p>
        </p:txBody>
      </p:sp>
      <p:sp>
        <p:nvSpPr>
          <p:cNvPr id="367" name="Google Shape;367;p17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42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10750142" y="256886"/>
            <a:ext cx="10198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(세션 제목)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1D284-C45F-4503-A186-C074F8D08337}"/>
              </a:ext>
            </a:extLst>
          </p:cNvPr>
          <p:cNvSpPr txBox="1"/>
          <p:nvPr/>
        </p:nvSpPr>
        <p:spPr>
          <a:xfrm>
            <a:off x="3922441" y="2828835"/>
            <a:ext cx="4347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출처 </a:t>
            </a:r>
            <a:endParaRPr lang="en-US" altLang="ko-KR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  <a:hlinkClick r:id="rId3"/>
              </a:rPr>
              <a:t>https://git-scm.com/book/ko/v2</a:t>
            </a:r>
            <a:endParaRPr lang="en-US" altLang="ko-KR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https://git-scm.com/docs/git-rebase</a:t>
            </a:r>
            <a:b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555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/>
        </p:nvSpPr>
        <p:spPr>
          <a:xfrm>
            <a:off x="3044620" y="2151788"/>
            <a:ext cx="43766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n-ea"/>
                <a:ea typeface="+mn-ea"/>
              </a:rPr>
              <a:t>Git</a:t>
            </a:r>
            <a:r>
              <a:rPr lang="ko-KR" altLang="en-US" sz="3200" b="1" dirty="0">
                <a:solidFill>
                  <a:schemeClr val="dk1"/>
                </a:solidFill>
                <a:latin typeface="+mn-ea"/>
                <a:ea typeface="+mn-ea"/>
              </a:rPr>
              <a:t> 이란 무엇일까요</a:t>
            </a:r>
            <a:r>
              <a:rPr lang="en-US" altLang="ko-KR" sz="3200" b="1" dirty="0">
                <a:solidFill>
                  <a:schemeClr val="dk1"/>
                </a:solidFill>
                <a:latin typeface="+mn-ea"/>
                <a:ea typeface="+mn-ea"/>
              </a:rPr>
              <a:t>?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" name="Google Shape;183;p6">
            <a:extLst>
              <a:ext uri="{FF2B5EF4-FFF2-40B4-BE49-F238E27FC236}">
                <a16:creationId xmlns:a16="http://schemas.microsoft.com/office/drawing/2014/main" id="{BC50880A-6EE5-4DB2-BBA9-C5FF1A3815D4}"/>
              </a:ext>
            </a:extLst>
          </p:cNvPr>
          <p:cNvSpPr txBox="1"/>
          <p:nvPr/>
        </p:nvSpPr>
        <p:spPr>
          <a:xfrm>
            <a:off x="3044620" y="2736523"/>
            <a:ext cx="610275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깃</a:t>
            </a:r>
            <a:r>
              <a:rPr lang="en-US" altLang="ko-KR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(Git)</a:t>
            </a: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은 컴퓨터 파일의 </a:t>
            </a:r>
            <a:r>
              <a:rPr lang="ko-KR" altLang="en-US" sz="2800" b="1" dirty="0">
                <a:solidFill>
                  <a:schemeClr val="dk1"/>
                </a:solidFill>
                <a:highlight>
                  <a:srgbClr val="FFFF00"/>
                </a:highlight>
                <a:latin typeface="+mn-ea"/>
                <a:ea typeface="+mn-ea"/>
                <a:cs typeface="Arial"/>
                <a:sym typeface="Arial"/>
              </a:rPr>
              <a:t>변경사항</a:t>
            </a: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을 </a:t>
            </a:r>
            <a:r>
              <a:rPr lang="ko-KR" altLang="en-US" sz="2800" b="1" dirty="0">
                <a:solidFill>
                  <a:schemeClr val="dk1"/>
                </a:solidFill>
                <a:highlight>
                  <a:srgbClr val="FFFF00"/>
                </a:highlight>
                <a:latin typeface="+mn-ea"/>
                <a:ea typeface="+mn-ea"/>
                <a:cs typeface="Arial"/>
                <a:sym typeface="Arial"/>
              </a:rPr>
              <a:t>추적</a:t>
            </a: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하고 </a:t>
            </a:r>
            <a:br>
              <a:rPr lang="en-US" altLang="ko-KR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</a:b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여러 명의 사용자들 간에 해당 파일들의 작업을 </a:t>
            </a:r>
            <a:r>
              <a:rPr lang="ko-KR" altLang="en-US" sz="2800" b="1" dirty="0">
                <a:solidFill>
                  <a:schemeClr val="dk1"/>
                </a:solidFill>
                <a:highlight>
                  <a:srgbClr val="FFFF00"/>
                </a:highlight>
                <a:latin typeface="+mn-ea"/>
                <a:ea typeface="+mn-ea"/>
                <a:cs typeface="Arial"/>
                <a:sym typeface="Arial"/>
              </a:rPr>
              <a:t>조율</a:t>
            </a: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하기 위한 </a:t>
            </a:r>
            <a:br>
              <a:rPr lang="en-US" altLang="ko-KR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</a:b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분산 </a:t>
            </a:r>
            <a:r>
              <a:rPr lang="ko-KR" altLang="en-US" sz="2800" b="1" dirty="0">
                <a:solidFill>
                  <a:schemeClr val="dk1"/>
                </a:solidFill>
                <a:highlight>
                  <a:srgbClr val="FFFF00"/>
                </a:highlight>
                <a:latin typeface="+mn-ea"/>
                <a:ea typeface="+mn-ea"/>
                <a:cs typeface="Arial"/>
                <a:sym typeface="Arial"/>
              </a:rPr>
              <a:t>버전 관리 시스템</a:t>
            </a:r>
            <a:r>
              <a:rPr lang="ko-KR" altLang="en-US" sz="28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이다</a:t>
            </a:r>
            <a:r>
              <a:rPr lang="en-US" altLang="ko-KR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.</a:t>
            </a:r>
            <a:endParaRPr sz="2000" b="1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0" name="Google Shape;106;p2">
            <a:extLst>
              <a:ext uri="{FF2B5EF4-FFF2-40B4-BE49-F238E27FC236}">
                <a16:creationId xmlns:a16="http://schemas.microsoft.com/office/drawing/2014/main" id="{D5E19D9F-E67C-494A-AA55-69929C11487F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/>
        </p:nvSpPr>
        <p:spPr>
          <a:xfrm>
            <a:off x="3044620" y="2151788"/>
            <a:ext cx="472778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n-ea"/>
                <a:ea typeface="+mn-ea"/>
              </a:rPr>
              <a:t>Git</a:t>
            </a:r>
            <a:r>
              <a:rPr lang="ko-KR" altLang="en-US" sz="3200" b="1" dirty="0">
                <a:solidFill>
                  <a:schemeClr val="dk1"/>
                </a:solidFill>
                <a:latin typeface="+mn-ea"/>
                <a:ea typeface="+mn-ea"/>
              </a:rPr>
              <a:t>에는 여러가지 개념이 있죠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" name="Google Shape;183;p6">
            <a:extLst>
              <a:ext uri="{FF2B5EF4-FFF2-40B4-BE49-F238E27FC236}">
                <a16:creationId xmlns:a16="http://schemas.microsoft.com/office/drawing/2014/main" id="{BC50880A-6EE5-4DB2-BBA9-C5FF1A3815D4}"/>
              </a:ext>
            </a:extLst>
          </p:cNvPr>
          <p:cNvSpPr txBox="1"/>
          <p:nvPr/>
        </p:nvSpPr>
        <p:spPr>
          <a:xfrm>
            <a:off x="3044620" y="3028931"/>
            <a:ext cx="610275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Commit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dk1"/>
                </a:solidFill>
                <a:latin typeface="+mn-ea"/>
                <a:ea typeface="+mn-ea"/>
              </a:rPr>
              <a:t>Push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Pull</a:t>
            </a:r>
          </a:p>
        </p:txBody>
      </p:sp>
      <p:sp>
        <p:nvSpPr>
          <p:cNvPr id="6" name="Google Shape;183;p6">
            <a:extLst>
              <a:ext uri="{FF2B5EF4-FFF2-40B4-BE49-F238E27FC236}">
                <a16:creationId xmlns:a16="http://schemas.microsoft.com/office/drawing/2014/main" id="{BE5BFC22-E2FE-4668-874F-AB5151691D9C}"/>
              </a:ext>
            </a:extLst>
          </p:cNvPr>
          <p:cNvSpPr txBox="1"/>
          <p:nvPr/>
        </p:nvSpPr>
        <p:spPr>
          <a:xfrm>
            <a:off x="3044619" y="4969330"/>
            <a:ext cx="61027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n-ea"/>
                <a:ea typeface="+mn-ea"/>
              </a:rPr>
              <a:t>https://git-scm.com/book/ko/v2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658FD7C0-6AFD-45FB-9FBD-DAD274F562B5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</p:spTree>
    <p:extLst>
      <p:ext uri="{BB962C8B-B14F-4D97-AF65-F5344CB8AC3E}">
        <p14:creationId xmlns:p14="http://schemas.microsoft.com/office/powerpoint/2010/main" val="343060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/>
        </p:nvSpPr>
        <p:spPr>
          <a:xfrm>
            <a:off x="4797386" y="3167410"/>
            <a:ext cx="259722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그건 저도 알아요</a:t>
            </a:r>
            <a:r>
              <a:rPr lang="en-US" altLang="ko-KR" sz="28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!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7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" name="Google Shape;106;p2">
            <a:extLst>
              <a:ext uri="{FF2B5EF4-FFF2-40B4-BE49-F238E27FC236}">
                <a16:creationId xmlns:a16="http://schemas.microsoft.com/office/drawing/2014/main" id="{18509D7F-AF89-4138-AFAE-445BC5A8424B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</p:spTree>
    <p:extLst>
      <p:ext uri="{BB962C8B-B14F-4D97-AF65-F5344CB8AC3E}">
        <p14:creationId xmlns:p14="http://schemas.microsoft.com/office/powerpoint/2010/main" val="2194468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/>
        </p:nvSpPr>
        <p:spPr>
          <a:xfrm>
            <a:off x="2979142" y="3167410"/>
            <a:ext cx="623371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err="1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이러쿵</a:t>
            </a:r>
            <a:r>
              <a:rPr lang="ko-KR" altLang="en-US" sz="28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2800" b="1" dirty="0" err="1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저러쿵</a:t>
            </a:r>
            <a:r>
              <a:rPr lang="en-US" altLang="ko-KR" sz="28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.. </a:t>
            </a:r>
            <a:r>
              <a:rPr lang="ko-KR" altLang="en-US" sz="28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충돌을 만들고 해결하겠습니다</a:t>
            </a:r>
            <a:r>
              <a:rPr lang="en-US" altLang="ko-KR" sz="2800" b="1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.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8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" name="Google Shape;106;p2">
            <a:extLst>
              <a:ext uri="{FF2B5EF4-FFF2-40B4-BE49-F238E27FC236}">
                <a16:creationId xmlns:a16="http://schemas.microsoft.com/office/drawing/2014/main" id="{C15CD550-ACB4-47C0-9FCA-1373B864F3FB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</p:spTree>
    <p:extLst>
      <p:ext uri="{BB962C8B-B14F-4D97-AF65-F5344CB8AC3E}">
        <p14:creationId xmlns:p14="http://schemas.microsoft.com/office/powerpoint/2010/main" val="385457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916239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9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106;p2">
            <a:extLst>
              <a:ext uri="{FF2B5EF4-FFF2-40B4-BE49-F238E27FC236}">
                <a16:creationId xmlns:a16="http://schemas.microsoft.com/office/drawing/2014/main" id="{80A74E48-CC37-4A18-8C2D-4F636568DD52}"/>
              </a:ext>
            </a:extLst>
          </p:cNvPr>
          <p:cNvSpPr txBox="1"/>
          <p:nvPr/>
        </p:nvSpPr>
        <p:spPr>
          <a:xfrm>
            <a:off x="9581461" y="136525"/>
            <a:ext cx="23241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Arial"/>
              </a:rPr>
              <a:t>을 이해하는 편리한 방법</a:t>
            </a:r>
          </a:p>
        </p:txBody>
      </p:sp>
      <p:pic>
        <p:nvPicPr>
          <p:cNvPr id="5" name="그림 4" descr="실내, 사람이(가) 표시된 사진&#10;&#10;자동 생성된 설명">
            <a:extLst>
              <a:ext uri="{FF2B5EF4-FFF2-40B4-BE49-F238E27FC236}">
                <a16:creationId xmlns:a16="http://schemas.microsoft.com/office/drawing/2014/main" id="{4F453AE4-A673-45A7-B032-3A7C6377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600" y="2267467"/>
            <a:ext cx="4748993" cy="2265677"/>
          </a:xfrm>
          <a:prstGeom prst="rect">
            <a:avLst/>
          </a:prstGeom>
        </p:spPr>
      </p:pic>
      <p:pic>
        <p:nvPicPr>
          <p:cNvPr id="8" name="그림 7" descr="사람, 실내, 그릇이(가) 표시된 사진&#10;&#10;자동 생성된 설명">
            <a:extLst>
              <a:ext uri="{FF2B5EF4-FFF2-40B4-BE49-F238E27FC236}">
                <a16:creationId xmlns:a16="http://schemas.microsoft.com/office/drawing/2014/main" id="{CCA259D1-5283-4A66-9170-AA0B789C5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1" y="1750741"/>
            <a:ext cx="3356518" cy="3356518"/>
          </a:xfrm>
          <a:prstGeom prst="rect">
            <a:avLst/>
          </a:prstGeom>
        </p:spPr>
      </p:pic>
      <p:pic>
        <p:nvPicPr>
          <p:cNvPr id="10" name="그림 9" descr="사람, 실내, 마시는이(가) 표시된 사진&#10;&#10;자동 생성된 설명">
            <a:extLst>
              <a:ext uri="{FF2B5EF4-FFF2-40B4-BE49-F238E27FC236}">
                <a16:creationId xmlns:a16="http://schemas.microsoft.com/office/drawing/2014/main" id="{FC2009DB-4551-481D-9918-627586007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656" y="1981056"/>
            <a:ext cx="1794917" cy="28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90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배민 도현-주아체 사용">
      <a:majorFont>
        <a:latin typeface="배달의민족 도현"/>
        <a:ea typeface="배달의민족 도현"/>
        <a:cs typeface=""/>
      </a:majorFont>
      <a:minorFont>
        <a:latin typeface="배달의민족 주아"/>
        <a:ea typeface="배달의민족 주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1064</Words>
  <Application>Microsoft Office PowerPoint</Application>
  <PresentationFormat>와이드스크린</PresentationFormat>
  <Paragraphs>216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SFMono-Regular</vt:lpstr>
      <vt:lpstr>Malgun Gothic</vt:lpstr>
      <vt:lpstr>배달의민족 도현</vt:lpstr>
      <vt:lpstr>배달의민족 주아</vt:lpstr>
      <vt:lpstr>배달의민족 한나체 Pro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janghyerin</dc:creator>
  <cp:lastModifiedBy>김민태</cp:lastModifiedBy>
  <cp:revision>145</cp:revision>
  <dcterms:created xsi:type="dcterms:W3CDTF">2020-01-03T05:38:21Z</dcterms:created>
  <dcterms:modified xsi:type="dcterms:W3CDTF">2021-09-26T15:53:16Z</dcterms:modified>
</cp:coreProperties>
</file>